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7" r:id="rId2"/>
    <p:sldId id="258" r:id="rId3"/>
    <p:sldId id="263" r:id="rId4"/>
    <p:sldId id="259" r:id="rId5"/>
    <p:sldId id="262" r:id="rId6"/>
    <p:sldId id="265" r:id="rId7"/>
    <p:sldId id="264" r:id="rId8"/>
    <p:sldId id="261" r:id="rId9"/>
    <p:sldId id="268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67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CC3BF4-F822-4843-B209-090AC3F7D935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26121-E9DB-C249-A6B4-4013D08A0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077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426121-E9DB-C249-A6B4-4013D08A06D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22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69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12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275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5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935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576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129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34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54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700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364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96ED6F-35E5-1149-B2EC-92463806366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0C11F-14B2-394F-8CF1-229CF2CC5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5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petting small volume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Applications of PCR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Detect </a:t>
            </a:r>
            <a:r>
              <a:rPr lang="en-US" dirty="0" smtClean="0">
                <a:solidFill>
                  <a:srgbClr val="0000FF"/>
                </a:solidFill>
              </a:rPr>
              <a:t>hereditary diseases</a:t>
            </a:r>
            <a:endParaRPr lang="en-US" dirty="0">
              <a:solidFill>
                <a:srgbClr val="0000FF"/>
              </a:solidFill>
            </a:endParaRPr>
          </a:p>
          <a:p>
            <a:pPr lvl="1">
              <a:buFont typeface="Courier New"/>
              <a:buChar char="o"/>
            </a:pPr>
            <a:r>
              <a:rPr lang="en-US" dirty="0" smtClean="0"/>
              <a:t>Target gene of interest, amplify, sequence </a:t>
            </a:r>
          </a:p>
          <a:p>
            <a:pPr lvl="1">
              <a:buFont typeface="Courier New"/>
              <a:buChar char="o"/>
            </a:pPr>
            <a:r>
              <a:rPr lang="en-US" dirty="0" smtClean="0"/>
              <a:t>Sickle-cell </a:t>
            </a:r>
            <a:r>
              <a:rPr lang="en-US" dirty="0" err="1" smtClean="0"/>
              <a:t>anaemia</a:t>
            </a:r>
            <a:r>
              <a:rPr lang="en-US" dirty="0" smtClean="0"/>
              <a:t>, PKU, cystic fibrosis</a:t>
            </a:r>
            <a:endParaRPr lang="en-US" dirty="0"/>
          </a:p>
          <a:p>
            <a:pPr marL="514350" indent="-457200"/>
            <a:r>
              <a:rPr lang="en-US" dirty="0" smtClean="0"/>
              <a:t>Detect </a:t>
            </a:r>
            <a:r>
              <a:rPr lang="en-US" dirty="0" smtClean="0">
                <a:solidFill>
                  <a:srgbClr val="0000FF"/>
                </a:solidFill>
              </a:rPr>
              <a:t>viral</a:t>
            </a:r>
            <a:r>
              <a:rPr lang="en-US" dirty="0" smtClean="0"/>
              <a:t> diseases </a:t>
            </a:r>
          </a:p>
          <a:p>
            <a:pPr marL="514350" indent="-457200"/>
            <a:r>
              <a:rPr lang="en-US" dirty="0" smtClean="0">
                <a:solidFill>
                  <a:srgbClr val="0000FF"/>
                </a:solidFill>
              </a:rPr>
              <a:t>Forensic</a:t>
            </a:r>
            <a:r>
              <a:rPr lang="en-US" dirty="0" smtClean="0"/>
              <a:t> science </a:t>
            </a:r>
          </a:p>
          <a:p>
            <a:pPr marL="914400" lvl="1" indent="-457200">
              <a:buFont typeface="Courier New"/>
              <a:buChar char="o"/>
            </a:pPr>
            <a:r>
              <a:rPr lang="en-US" dirty="0" smtClean="0"/>
              <a:t>Single drop of blood, semen or strand of hair </a:t>
            </a:r>
          </a:p>
          <a:p>
            <a:pPr marL="514350" indent="-457200"/>
            <a:r>
              <a:rPr lang="en-US" dirty="0" smtClean="0"/>
              <a:t>Determine </a:t>
            </a:r>
            <a:r>
              <a:rPr lang="en-US" dirty="0" smtClean="0">
                <a:solidFill>
                  <a:srgbClr val="0000FF"/>
                </a:solidFill>
              </a:rPr>
              <a:t>relationships</a:t>
            </a:r>
            <a:r>
              <a:rPr lang="en-US" dirty="0" smtClean="0"/>
              <a:t> between </a:t>
            </a:r>
            <a:r>
              <a:rPr lang="en-US" dirty="0" smtClean="0">
                <a:solidFill>
                  <a:srgbClr val="0000FF"/>
                </a:solidFill>
              </a:rPr>
              <a:t>humans and their ancestors </a:t>
            </a:r>
          </a:p>
          <a:p>
            <a:pPr marL="914400" lvl="1" indent="-457200">
              <a:buFont typeface="Courier New"/>
              <a:buChar char="o"/>
            </a:pPr>
            <a:r>
              <a:rPr lang="en-US" dirty="0" smtClean="0"/>
              <a:t>Small amounts of DNA are extracted from </a:t>
            </a:r>
            <a:r>
              <a:rPr lang="en-US" dirty="0" smtClean="0">
                <a:solidFill>
                  <a:srgbClr val="0000FF"/>
                </a:solidFill>
              </a:rPr>
              <a:t>fossils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589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18038"/>
            <a:ext cx="7772400" cy="1470025"/>
          </a:xfrm>
        </p:spPr>
        <p:txBody>
          <a:bodyPr/>
          <a:lstStyle/>
          <a:p>
            <a:r>
              <a:rPr lang="en-US" b="1" dirty="0">
                <a:solidFill>
                  <a:srgbClr val="000090"/>
                </a:solidFill>
              </a:rPr>
              <a:t>Polymerase Chain Reaction (PCR)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2126" y="3447557"/>
            <a:ext cx="7125516" cy="2191243"/>
          </a:xfrm>
        </p:spPr>
        <p:txBody>
          <a:bodyPr>
            <a:normAutofit/>
          </a:bodyPr>
          <a:lstStyle/>
          <a:p>
            <a:r>
              <a:rPr lang="en-US" dirty="0"/>
              <a:t>Artificially multiplying segments of DNA through a series of repeated cycles of duplication using DNA polymerase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4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PCR ingredients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DNA sample – what you want amplified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Deoxynucleotide</a:t>
            </a:r>
            <a:r>
              <a:rPr lang="en-US" dirty="0" smtClean="0"/>
              <a:t> triphosphates (DNTPs)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Adenine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Thymine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Guanine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Cytosine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961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90"/>
                </a:solidFill>
              </a:rPr>
              <a:t>3</a:t>
            </a:r>
            <a:r>
              <a:rPr lang="en-US" b="1" dirty="0" smtClean="0">
                <a:solidFill>
                  <a:srgbClr val="000090"/>
                </a:solidFill>
              </a:rPr>
              <a:t>. Primers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 </a:t>
            </a:r>
            <a:r>
              <a:rPr lang="en-US" dirty="0" smtClean="0">
                <a:solidFill>
                  <a:srgbClr val="0000FF"/>
                </a:solidFill>
              </a:rPr>
              <a:t>segments</a:t>
            </a:r>
            <a:r>
              <a:rPr lang="en-US" dirty="0" smtClean="0"/>
              <a:t> of DNA, </a:t>
            </a:r>
            <a:r>
              <a:rPr lang="en-US" dirty="0" smtClean="0">
                <a:solidFill>
                  <a:srgbClr val="0000FF"/>
                </a:solidFill>
              </a:rPr>
              <a:t>complimentary</a:t>
            </a:r>
            <a:r>
              <a:rPr lang="en-US" dirty="0" smtClean="0"/>
              <a:t> to the targeted sequence of DNA</a:t>
            </a:r>
          </a:p>
          <a:p>
            <a:r>
              <a:rPr lang="en-US" dirty="0" smtClean="0"/>
              <a:t>Primers bind to the </a:t>
            </a:r>
            <a:r>
              <a:rPr lang="en-US" dirty="0" smtClean="0">
                <a:solidFill>
                  <a:srgbClr val="0000FF"/>
                </a:solidFill>
              </a:rPr>
              <a:t>single stranded DNA </a:t>
            </a:r>
            <a:r>
              <a:rPr lang="en-US" dirty="0" smtClean="0"/>
              <a:t>molecules and initiate replication by DNA polymerase 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68423"/>
          <a:stretch/>
        </p:blipFill>
        <p:spPr>
          <a:xfrm>
            <a:off x="571336" y="4436346"/>
            <a:ext cx="8115464" cy="192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9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90"/>
                </a:solidFill>
              </a:rPr>
              <a:t>4</a:t>
            </a:r>
            <a:r>
              <a:rPr lang="en-US" b="1" dirty="0" smtClean="0">
                <a:solidFill>
                  <a:srgbClr val="000090"/>
                </a:solidFill>
              </a:rPr>
              <a:t>. DNA polymerase 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r>
              <a:rPr lang="en-US" dirty="0" smtClean="0"/>
              <a:t>DNA polymerase from hot spring bacterium </a:t>
            </a:r>
            <a:r>
              <a:rPr lang="en-US" i="1" dirty="0" err="1" smtClean="0"/>
              <a:t>Thermus</a:t>
            </a:r>
            <a:r>
              <a:rPr lang="en-US" i="1" dirty="0" smtClean="0"/>
              <a:t> </a:t>
            </a:r>
            <a:r>
              <a:rPr lang="en-US" i="1" dirty="0" err="1" smtClean="0"/>
              <a:t>aquaticus</a:t>
            </a:r>
            <a:endParaRPr lang="en-US" i="1" dirty="0" smtClean="0"/>
          </a:p>
          <a:p>
            <a:r>
              <a:rPr lang="en-US" dirty="0" smtClean="0">
                <a:solidFill>
                  <a:srgbClr val="0000FF"/>
                </a:solidFill>
              </a:rPr>
              <a:t>Taq polymerase </a:t>
            </a:r>
          </a:p>
          <a:p>
            <a:r>
              <a:rPr lang="en-US" dirty="0" smtClean="0"/>
              <a:t>Heat stable enzyme </a:t>
            </a:r>
          </a:p>
          <a:p>
            <a:r>
              <a:rPr lang="en-US" dirty="0" smtClean="0"/>
              <a:t>Optimum temperature for activity 75-80°C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144" y="4535105"/>
            <a:ext cx="2939775" cy="20903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538" y="4535105"/>
            <a:ext cx="3119915" cy="209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40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0090"/>
                </a:solidFill>
              </a:rPr>
              <a:t>The PCR cycle</a:t>
            </a:r>
            <a:endParaRPr lang="en-US" b="1" dirty="0">
              <a:solidFill>
                <a:srgbClr val="00009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9079" r="2396"/>
          <a:stretch/>
        </p:blipFill>
        <p:spPr>
          <a:xfrm>
            <a:off x="0" y="1788102"/>
            <a:ext cx="8686800" cy="443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9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226227"/>
            <a:ext cx="9144000" cy="476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642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90"/>
                </a:solidFill>
              </a:rPr>
              <a:t>Polymerase Chain Reaction (PCR)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 replication </a:t>
            </a:r>
            <a:r>
              <a:rPr lang="en-US" dirty="0" smtClean="0">
                <a:solidFill>
                  <a:srgbClr val="0000FF"/>
                </a:solidFill>
              </a:rPr>
              <a:t>cycle</a:t>
            </a:r>
            <a:r>
              <a:rPr lang="en-US" dirty="0" smtClean="0"/>
              <a:t> results in </a:t>
            </a:r>
            <a:r>
              <a:rPr lang="en-US" dirty="0" smtClean="0">
                <a:solidFill>
                  <a:srgbClr val="0000FF"/>
                </a:solidFill>
              </a:rPr>
              <a:t>double</a:t>
            </a:r>
            <a:r>
              <a:rPr lang="en-US" dirty="0" smtClean="0"/>
              <a:t> the amount of target DNA </a:t>
            </a:r>
          </a:p>
          <a:p>
            <a:r>
              <a:rPr lang="en-US" dirty="0" smtClean="0"/>
              <a:t>After 35 cycles </a:t>
            </a:r>
            <a:br>
              <a:rPr lang="en-US" dirty="0" smtClean="0"/>
            </a:br>
            <a:r>
              <a:rPr lang="en-US" dirty="0" smtClean="0">
                <a:solidFill>
                  <a:srgbClr val="0000FF"/>
                </a:solidFill>
              </a:rPr>
              <a:t>2</a:t>
            </a:r>
            <a:r>
              <a:rPr lang="en-US" baseline="30000" dirty="0" smtClean="0">
                <a:solidFill>
                  <a:srgbClr val="0000FF"/>
                </a:solidFill>
              </a:rPr>
              <a:t>35</a:t>
            </a:r>
            <a:r>
              <a:rPr lang="en-US" dirty="0" smtClean="0"/>
              <a:t> = </a:t>
            </a:r>
            <a:r>
              <a:rPr lang="fi-FI" dirty="0" smtClean="0"/>
              <a:t>34,359,738,368 </a:t>
            </a:r>
            <a:r>
              <a:rPr lang="fi-FI" dirty="0" err="1" smtClean="0"/>
              <a:t>copies</a:t>
            </a:r>
            <a:r>
              <a:rPr lang="fi-FI" dirty="0" smtClean="0"/>
              <a:t> of </a:t>
            </a:r>
            <a:r>
              <a:rPr lang="fi-FI" dirty="0" err="1" smtClean="0"/>
              <a:t>target</a:t>
            </a:r>
            <a:r>
              <a:rPr lang="fi-FI" dirty="0" smtClean="0"/>
              <a:t> DNA</a:t>
            </a:r>
          </a:p>
          <a:p>
            <a:endParaRPr lang="en-US" baseline="30000" dirty="0" smtClean="0"/>
          </a:p>
        </p:txBody>
      </p:sp>
    </p:spTree>
    <p:extLst>
      <p:ext uri="{BB962C8B-B14F-4D97-AF65-F5344CB8AC3E}">
        <p14:creationId xmlns:p14="http://schemas.microsoft.com/office/powerpoint/2010/main" val="305712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/>
              <a:t>Activity </a:t>
            </a:r>
            <a:endParaRPr lang="en-AU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Connect: Virtual Lab </a:t>
            </a:r>
            <a:endParaRPr lang="en-AU" dirty="0"/>
          </a:p>
          <a:p>
            <a:r>
              <a:rPr lang="en-AU" dirty="0" smtClean="0"/>
              <a:t>Take notes on:</a:t>
            </a:r>
            <a:endParaRPr lang="en-AU" dirty="0"/>
          </a:p>
          <a:p>
            <a:pPr marL="914400" lvl="1" indent="-514350">
              <a:buFont typeface="+mj-lt"/>
              <a:buAutoNum type="arabicPeriod"/>
            </a:pPr>
            <a:r>
              <a:rPr lang="en-AU" dirty="0" smtClean="0"/>
              <a:t>Denaturing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AU" dirty="0" smtClean="0"/>
              <a:t>Annealing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AU" dirty="0" smtClean="0"/>
              <a:t>Elongation </a:t>
            </a:r>
          </a:p>
        </p:txBody>
      </p:sp>
    </p:spTree>
    <p:extLst>
      <p:ext uri="{BB962C8B-B14F-4D97-AF65-F5344CB8AC3E}">
        <p14:creationId xmlns:p14="http://schemas.microsoft.com/office/powerpoint/2010/main" val="1504156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178</Words>
  <Application>Microsoft Macintosh PowerPoint</Application>
  <PresentationFormat>On-screen Show (4:3)</PresentationFormat>
  <Paragraphs>37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Courier New</vt:lpstr>
      <vt:lpstr>Office Theme</vt:lpstr>
      <vt:lpstr>PowerPoint Presentation</vt:lpstr>
      <vt:lpstr>Polymerase Chain Reaction (PCR)</vt:lpstr>
      <vt:lpstr>PCR ingredients</vt:lpstr>
      <vt:lpstr>3. Primers</vt:lpstr>
      <vt:lpstr>4. DNA polymerase </vt:lpstr>
      <vt:lpstr>The PCR cycle</vt:lpstr>
      <vt:lpstr>PowerPoint Presentation</vt:lpstr>
      <vt:lpstr>Polymerase Chain Reaction (PCR)</vt:lpstr>
      <vt:lpstr>Activity </vt:lpstr>
      <vt:lpstr>Applications of PCR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 you stare at this picture long enough, you should see a giraffe</dc:title>
  <dc:creator>Sandy Tu</dc:creator>
  <cp:lastModifiedBy>Microsoft Office User</cp:lastModifiedBy>
  <cp:revision>9</cp:revision>
  <dcterms:created xsi:type="dcterms:W3CDTF">2016-06-26T13:56:30Z</dcterms:created>
  <dcterms:modified xsi:type="dcterms:W3CDTF">2018-06-19T13:01:30Z</dcterms:modified>
</cp:coreProperties>
</file>

<file path=docProps/thumbnail.jpeg>
</file>